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1.xml"/><Relationship Id="rId7" Type="http://schemas.openxmlformats.org/officeDocument/2006/relationships/slide" Target="../slides/slide9.xml"/><Relationship Id="rId6" Type="http://schemas.openxmlformats.org/officeDocument/2006/relationships/slide" Target="../slides/slide6.xml"/><Relationship Id="rId5" Type="http://schemas.openxmlformats.org/officeDocument/2006/relationships/slide" Target="../slides/slide5.xml"/><Relationship Id="rId4" Type="http://schemas.openxmlformats.org/officeDocument/2006/relationships/slide" Target="../slides/slide3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1bb33c17b50b92f8#tid=688207054e75f9000925cd7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8785db4c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93acb2a12&amp;cid=93acb2a12&amp;vtp=1">
            <a:hlinkClick r:id="rId3" action="ppaction://hlinksldjump"/>
          </p:cNvPr>
          <p:cNvSpPr/>
          <p:nvPr/>
        </p:nvSpPr>
        <p:spPr>
          <a:xfrm>
            <a:off x="437083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7e448a34d&amp;cid=7e448a34d&amp;vtp=1">
            <a:hlinkClick r:id="rId4" action="ppaction://hlinksldjump"/>
          </p:cNvPr>
          <p:cNvSpPr/>
          <p:nvPr/>
        </p:nvSpPr>
        <p:spPr>
          <a:xfrm>
            <a:off x="494690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65b537577&amp;cid=65b537577&amp;vtp=1">
            <a:hlinkClick r:id="rId5" action="ppaction://hlinksldjump"/>
          </p:cNvPr>
          <p:cNvSpPr/>
          <p:nvPr/>
        </p:nvSpPr>
        <p:spPr>
          <a:xfrm>
            <a:off x="552297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02a3c8e70&amp;cid=02a3c8e70&amp;vtp=1">
            <a:hlinkClick r:id="rId6" action="ppaction://hlinksldjump"/>
          </p:cNvPr>
          <p:cNvSpPr/>
          <p:nvPr/>
        </p:nvSpPr>
        <p:spPr>
          <a:xfrm>
            <a:off x="6099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01c574462&amp;cid=01c574462&amp;vtp=1">
            <a:hlinkClick r:id="rId7" action="ppaction://hlinksldjump"/>
          </p:cNvPr>
          <p:cNvSpPr/>
          <p:nvPr/>
        </p:nvSpPr>
        <p:spPr>
          <a:xfrm>
            <a:off x="6675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9b836ab83&amp;cid=9b836ab83&amp;vtp=1">
            <a:hlinkClick r:id="rId8" action="ppaction://hlinksldjump"/>
          </p:cNvPr>
          <p:cNvSpPr/>
          <p:nvPr/>
        </p:nvSpPr>
        <p:spPr>
          <a:xfrm>
            <a:off x="7242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8785db4cb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8785db4cb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课时评价作业（二十七）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临安春雨初霁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7_1#01c574462?pid=b4f408fe6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颈联“箨龙”指竹笋，“木笔”指辛夷花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，此处是直接使用事物名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，未运用比喻修辞。诗人通过描绘初夏时节的草木生长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，展现自然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，未暗含时光易逝之感。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1_1#9b836ab83?pid=b4f408fe6&amp;color=0,0,0&amp;vtp=1&amp;bt=1&amp;bbb=1&amp;hb=1&amp;hltap=1"/>
          <p:cNvSpPr/>
          <p:nvPr/>
        </p:nvSpPr>
        <p:spPr>
          <a:xfrm>
            <a:off x="612648" y="468000"/>
            <a:ext cx="10963656" cy="57083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本诗与《临安春雨初霁》都写于诗人晚年，且都融入了生活细节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从情感表达和景物描写的角度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，分析两首诗的异同。（8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2_1#9b836ab83?pid=b4f408fe6&amp;color=0,0,0&amp;vtp=1&amp;bt=1&amp;bbb=1&amp;hb=1&amp;hla=1"/>
          <p:cNvSpPr/>
          <p:nvPr/>
        </p:nvSpPr>
        <p:spPr>
          <a:xfrm>
            <a:off x="612648" y="1735460"/>
            <a:ext cx="10963656" cy="437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1）相同点：①情感表达，均含晚年怅惘之感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，本诗叹老友凋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，《临安春雨初霁》叹世态炎凉；②景物描写，都借景抒情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，如观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鹭听蛙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、小楼听雨。（每点2分）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2）不同点：①情感表达，本诗以自然之乐反衬孤独寂寞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，《临安春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雨初霁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》侧重抒发壮志难酬的无奈与对官场的失望；②景物描写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，本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诗景物生机盎然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，以乐景衬哀情，《临安春雨初霁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》景物清新而略带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惆怅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，营造出清冷的氛围。（每点2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9_1#9b836ab83?pid=b4f408fe6&amp;color=0,0,0&amp;vtp=1&amp;bt=1&amp;bbb=1&amp;hb=1"/>
          <p:cNvSpPr/>
          <p:nvPr/>
        </p:nvSpPr>
        <p:spPr>
          <a:xfrm>
            <a:off x="612648" y="468000"/>
            <a:ext cx="10963656" cy="5101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两首诗虽都写于诗人晚年，但因创作背景和诗人心境差异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情感表达与景物描写上各有异同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。情感表达上，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均含晚年怅惘之感，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本诗叹老友凋零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，《临安春雨初霁》叹世态炎凉与理想难酬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。景物描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，都借景抒情，本诗写观鹭、听蛙，《临安春雨初霁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》写小楼听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，都以景衬情，暗含孤寂。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本诗在情感表达上以田园之乐反衬孤独；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临安春雨初霁》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侧重表达对官场的失望和渴望归隐却无奈的情感。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“湖山、槐柳”等景生机盎然，以乐景写哀情；《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临安春雨初霁》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春雨、深巷”等景清新清冷，营造出客居的清冷氛围。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9_2#9b836ab83?pid=b4f408fe6&amp;color=0,0,0&amp;vtp=1&amp;bt=1&amp;bbb=1&amp;hb=1"/>
          <p:cNvSpPr/>
          <p:nvPr/>
        </p:nvSpPr>
        <p:spPr>
          <a:xfrm>
            <a:off x="612648" y="468000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幽居初夏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陆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游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那湖光山色般的美好之地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，就是我放翁的家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。槐树与柳树的树荫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，村野小路歪斜地延伸着。偶尔湖水满溢之时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，可以观赏到低处的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。湖畔水草茂盛，无一处没有鸣叫的蛙。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竹笋已经不是头茬笋，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辛夷花尚且初次绽放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。感叹年老之后老朋友越来越少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，午睡之后谁和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我一起品茗呢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b03cb16c?pid=8785db4cb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B_3_BD.1_1#93acb2a12?pid=5b03cb16c&amp;color=0,0,0&amp;vtp=1&amp;bbb=1"/>
          <p:cNvSpPr/>
          <p:nvPr/>
        </p:nvSpPr>
        <p:spPr>
          <a:xfrm>
            <a:off x="612648" y="1181724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请写出诗中空缺的字词。（5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世味年来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谁令骑马客京华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小楼一夜听春雨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卖杏花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纸斜行闲作草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晴窗细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戏分茶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衣莫起风尘叹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及清明可到家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3_AN.2_1#93acb2a12.bracket?pid=5b03cb16c&amp;color=0,0,0&amp;vpa=1&amp;vtp=1"/>
          <p:cNvSpPr/>
          <p:nvPr/>
        </p:nvSpPr>
        <p:spPr>
          <a:xfrm>
            <a:off x="3239166" y="18370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薄</a:t>
            </a:r>
            <a:endParaRPr lang="en-US" altLang="zh-CN" sz="2800" dirty="0"/>
          </a:p>
        </p:txBody>
      </p:sp>
      <p:sp>
        <p:nvSpPr>
          <p:cNvPr id="5" name="QB_3_AN.3_1#93acb2a12.bracket?pid=5b03cb16c&amp;color=0,0,0&amp;vpa=2&amp;vtp=1"/>
          <p:cNvSpPr/>
          <p:nvPr/>
        </p:nvSpPr>
        <p:spPr>
          <a:xfrm>
            <a:off x="4904455" y="18370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纱</a:t>
            </a:r>
            <a:endParaRPr lang="en-US" altLang="zh-CN" sz="2800" dirty="0"/>
          </a:p>
        </p:txBody>
      </p:sp>
      <p:sp>
        <p:nvSpPr>
          <p:cNvPr id="6" name="QB_3_AN.4_1#93acb2a12.bracket?pid=5b03cb16c&amp;color=0,0,0&amp;vpa=3&amp;vtp=1"/>
          <p:cNvSpPr/>
          <p:nvPr/>
        </p:nvSpPr>
        <p:spPr>
          <a:xfrm>
            <a:off x="5017166" y="24847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巷</a:t>
            </a:r>
            <a:endParaRPr lang="en-US" altLang="zh-CN" sz="2800" dirty="0"/>
          </a:p>
        </p:txBody>
      </p:sp>
      <p:sp>
        <p:nvSpPr>
          <p:cNvPr id="7" name="QB_3_AN.5_1#93acb2a12.bracket?pid=5b03cb16c&amp;color=0,0,0&amp;vpa=4&amp;vtp=1"/>
          <p:cNvSpPr/>
          <p:nvPr/>
        </p:nvSpPr>
        <p:spPr>
          <a:xfrm>
            <a:off x="6682455" y="24847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朝</a:t>
            </a:r>
            <a:endParaRPr lang="en-US" altLang="zh-CN" sz="2800" dirty="0"/>
          </a:p>
        </p:txBody>
      </p:sp>
      <p:sp>
        <p:nvSpPr>
          <p:cNvPr id="8" name="QB_3_AN.6_1#93acb2a12.bracket?pid=5b03cb16c&amp;color=0,0,0&amp;vpa=5&amp;vtp=1"/>
          <p:cNvSpPr/>
          <p:nvPr/>
        </p:nvSpPr>
        <p:spPr>
          <a:xfrm>
            <a:off x="1816767" y="31324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矮</a:t>
            </a:r>
            <a:endParaRPr lang="en-US" altLang="zh-CN" sz="2800" dirty="0"/>
          </a:p>
        </p:txBody>
      </p:sp>
      <p:sp>
        <p:nvSpPr>
          <p:cNvPr id="9" name="QB_3_AN.7_1#93acb2a12.bracket?pid=5b03cb16c&amp;color=0,0,0&amp;vpa=6&amp;vtp=1"/>
          <p:cNvSpPr/>
          <p:nvPr/>
        </p:nvSpPr>
        <p:spPr>
          <a:xfrm>
            <a:off x="6682455" y="31324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乳</a:t>
            </a:r>
            <a:endParaRPr lang="en-US" altLang="zh-CN" sz="2800" dirty="0"/>
          </a:p>
        </p:txBody>
      </p:sp>
      <p:sp>
        <p:nvSpPr>
          <p:cNvPr id="10" name="QB_3_AN.8_1#93acb2a12.bracket?pid=5b03cb16c&amp;color=0,0,0&amp;vpa=7&amp;vtp=1"/>
          <p:cNvSpPr/>
          <p:nvPr/>
        </p:nvSpPr>
        <p:spPr>
          <a:xfrm>
            <a:off x="1816767" y="3759189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素</a:t>
            </a:r>
            <a:endParaRPr lang="en-US" altLang="zh-CN" sz="2800" dirty="0"/>
          </a:p>
        </p:txBody>
      </p:sp>
      <p:sp>
        <p:nvSpPr>
          <p:cNvPr id="11" name="QB_3_AN.9_1#93acb2a12.bracket?pid=5b03cb16c&amp;color=0,0,0&amp;vpa=8&amp;vtp=1"/>
          <p:cNvSpPr/>
          <p:nvPr/>
        </p:nvSpPr>
        <p:spPr>
          <a:xfrm>
            <a:off x="5615655" y="3759189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犹</a:t>
            </a:r>
            <a:endParaRPr lang="en-US" altLang="zh-CN" sz="2800" dirty="0"/>
          </a:p>
        </p:txBody>
      </p:sp>
      <p:sp>
        <p:nvSpPr>
          <p:cNvPr id="12" name="QB_3_AN.10_1#93acb2a12?pid=5b03cb16c&amp;color=0,0,0&amp;vtp=1&amp;bbb=1"/>
          <p:cNvSpPr/>
          <p:nvPr/>
        </p:nvSpPr>
        <p:spPr>
          <a:xfrm>
            <a:off x="612648" y="438073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（写错一处扣1分，扣完为止）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1_1#7e448a34d?pid=5b03cb16c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2_1#7e448a34d.bracket?pid=5b03cb16c&amp;color=0,0,0&amp;vpa=9&amp;vtp=1"/>
          <p:cNvSpPr/>
          <p:nvPr/>
        </p:nvSpPr>
        <p:spPr>
          <a:xfrm>
            <a:off x="95129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11_2#7e448a34d.choices?pid=5b03cb16c&amp;color=0,0,0&amp;vtp=1&amp;bbb=1&amp;hb=1"/>
          <p:cNvSpPr/>
          <p:nvPr/>
        </p:nvSpPr>
        <p:spPr>
          <a:xfrm>
            <a:off x="612648" y="1110678"/>
            <a:ext cx="10963656" cy="5087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首联以“薄似纱”比喻世态人情，暗含诗人对现实的失望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，奠定全诗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郁闷的感情基调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颔联“小楼一夜听春雨，深巷明朝卖杏花”，通过听觉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，描绘出一幅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明艳生动的春景图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，反衬出诗人内心的落寞。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颈联“矮纸斜行闲作草，晴窗细乳戏分茶”，“闲”“戏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”二字表现出诗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人客居京华的闲适与惬意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尾联“素衣莫起风尘叹”化用陆机的诗句，既指旅途风尘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，也暗喻官场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的污浊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；“犹及清明可到家”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实则是愤激之语，表达诗人的无奈与失望。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13_1#7e448a34d?pid=5b03cb16c&amp;color=0,0,0&amp;vtp=1&amp;bt=1&amp;bbb=1&amp;hb=1"/>
          <p:cNvSpPr/>
          <p:nvPr/>
        </p:nvSpPr>
        <p:spPr>
          <a:xfrm>
            <a:off x="612648" y="468000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“矮纸斜行闲作草，晴窗细乳戏分茶”，看似闲适，实则通过“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闲”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戏”二字，表现诗人客居京城的无聊与无奈，而非“闲适与惬意”。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31_1#65b537577?pid=5b03cb16c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结合全诗，分析诗人在诗中表达了哪些复杂的情感？（6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3_AN.32_1#65b537577?pid=5b03cb16c&amp;color=0,0,0&amp;vtp=1&amp;bt=1&amp;bbb=1&amp;hb=1&amp;hla=1"/>
          <p:cNvSpPr/>
          <p:nvPr/>
        </p:nvSpPr>
        <p:spPr>
          <a:xfrm>
            <a:off x="612648" y="1095380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对世态炎凉的失望：首联“世味年来薄似纱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”，以比喻写出世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态人情淡薄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，透露出诗人对现实的不满与失望。②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客居的孤寂与无聊：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颔联和颈联写听雨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、作草、分茶等生活细节，看似闲适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，实则表现出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诗人在京城无所事事的孤寂与苦闷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。③壮志难酬的无奈：尾联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“素衣莫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起风尘叹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”化用典故，既写旅途风尘，更暗喻官场污浊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；“犹及清明可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”表面说可以回家，实则是愤激之语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，表达诗人因在京城无法实现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抱负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，只能无奈还乡的悲愤。（每点2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5_1#02a3c8e70?pid=5b03cb16c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16_1#3a91ac74d?pid=02a3c8e70&amp;color=0,0,0&amp;vtp=1&amp;bbb=1&amp;hb=1"/>
          <p:cNvSpPr/>
          <p:nvPr/>
        </p:nvSpPr>
        <p:spPr>
          <a:xfrm>
            <a:off x="612648" y="1111318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《临安春雨初霁》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中，“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两句流露出诗人不得已而来京的无奈心理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4_AN.17_1#3a91ac74d.blank?pid=02a3c8e70&amp;color=0,0,0&amp;vpa=10&amp;vtp=1&amp;bbb=1"/>
          <p:cNvSpPr/>
          <p:nvPr/>
        </p:nvSpPr>
        <p:spPr>
          <a:xfrm>
            <a:off x="5225130" y="1080838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世味年来薄似纱</a:t>
            </a:r>
            <a:endParaRPr lang="en-US" altLang="zh-CN" sz="2800" dirty="0"/>
          </a:p>
        </p:txBody>
      </p:sp>
      <p:sp>
        <p:nvSpPr>
          <p:cNvPr id="5" name="QB_4_AN.18_1#3a91ac74d.blank?pid=02a3c8e70&amp;color=0,0,0&amp;vpa=11&amp;vtp=1&amp;bbb=1"/>
          <p:cNvSpPr/>
          <p:nvPr/>
        </p:nvSpPr>
        <p:spPr>
          <a:xfrm>
            <a:off x="8425530" y="1080838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谁令骑马客京华</a:t>
            </a:r>
            <a:endParaRPr lang="en-US" altLang="zh-CN" sz="2800" dirty="0"/>
          </a:p>
        </p:txBody>
      </p:sp>
      <p:sp>
        <p:nvSpPr>
          <p:cNvPr id="6" name="QB_4_BD.19_1#9fbd08b2c?pid=02a3c8e70&amp;color=0,0,0&amp;vtp=1&amp;bbb=1&amp;hb=1"/>
          <p:cNvSpPr/>
          <p:nvPr/>
        </p:nvSpPr>
        <p:spPr>
          <a:xfrm>
            <a:off x="612648" y="2401765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（2023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新课标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Ⅱ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卷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陆游《临安春雨初霁》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两句，看似闲适恬静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，实则透露出诗人由于内心的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惆怅而彻夜难眠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7" name="QB_4_AN.20_1#9fbd08b2c.blank?pid=02a3c8e70&amp;color=0,0,0&amp;vpa=12&amp;vtp=1&amp;bbb=1"/>
          <p:cNvSpPr/>
          <p:nvPr/>
        </p:nvSpPr>
        <p:spPr>
          <a:xfrm>
            <a:off x="8655717" y="2371285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小楼一夜听春雨</a:t>
            </a:r>
            <a:endParaRPr lang="en-US" altLang="zh-CN" sz="2800" dirty="0"/>
          </a:p>
        </p:txBody>
      </p:sp>
      <p:sp>
        <p:nvSpPr>
          <p:cNvPr id="8" name="QB_4_AN.21_1#9fbd08b2c.blank?pid=02a3c8e70&amp;color=0,0,0&amp;vpa=13&amp;vtp=1&amp;bbb=1"/>
          <p:cNvSpPr/>
          <p:nvPr/>
        </p:nvSpPr>
        <p:spPr>
          <a:xfrm>
            <a:off x="622967" y="3018985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深巷明朝卖杏花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2_1#05cbcb04e?pid=02a3c8e70&amp;color=0,0,0&amp;vtp=1&amp;bt=1&amp;bbb=1&amp;hb=1"/>
          <p:cNvSpPr/>
          <p:nvPr/>
        </p:nvSpPr>
        <p:spPr>
          <a:xfrm>
            <a:off x="612648" y="468000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“窗”是生活中的常见物象，却拥有独特的美感，古人常常以“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窗”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来帮助表情达意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。例如：“____，____。”</a:t>
            </a:r>
            <a:endParaRPr lang="en-US" altLang="zh-CN" sz="2800" dirty="0"/>
          </a:p>
        </p:txBody>
      </p:sp>
      <p:sp>
        <p:nvSpPr>
          <p:cNvPr id="3" name="QO_4_AN.23_1#05cbcb04e?pid=02a3c8e70&amp;color=0,0,0&amp;vtp=1&amp;bbb=1"/>
          <p:cNvSpPr/>
          <p:nvPr/>
        </p:nvSpPr>
        <p:spPr>
          <a:xfrm>
            <a:off x="612648" y="175819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（示例1）矮纸斜行闲作草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晴窗细乳戏分茶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示例2）何当共剪西窗烛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却话巴山夜雨时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示例3）窗含西岭千秋雪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门泊东吴万里船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示例4）小轩窗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正梳妆;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bb47bf5f?pid=8785db4cb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24_1#b4f408fe6?pid=bbb47bf5f&amp;color=0,0,0&amp;vtp=1&amp;bbb=1"/>
          <p:cNvSpPr/>
          <p:nvPr/>
        </p:nvSpPr>
        <p:spPr>
          <a:xfrm>
            <a:off x="612648" y="1181724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阅读下面这首诗，完成题目。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幽居初夏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陆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游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湖山胜处放翁家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槐柳阴中野径斜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水满有时观下鹭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草深无处不鸣蛙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箨龙已过头番笋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木笔犹开第一花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叹息老来交旧尽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睡来谁共午瓯茶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5_1#01c574462?pid=b4f408fe6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6_1#01c574462.bracket?pid=b4f408fe6&amp;color=0,0,0&amp;vpa=14&amp;vtp=1"/>
          <p:cNvSpPr/>
          <p:nvPr/>
        </p:nvSpPr>
        <p:spPr>
          <a:xfrm>
            <a:off x="95129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25_2#01c574462.choices?pid=b4f408fe6&amp;color=0,0,0&amp;vtp=1&amp;bbb=1&amp;hb=1"/>
          <p:cNvSpPr/>
          <p:nvPr/>
        </p:nvSpPr>
        <p:spPr>
          <a:xfrm>
            <a:off x="612648" y="1110678"/>
            <a:ext cx="10963656" cy="5101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首联点明居处环境，“湖山胜处”“槐柳阴中”“野径斜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”勾勒出一幅恬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静优美的乡村风光图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颔联“水满”“草深”紧扣“初夏”特点，“下鹭”“鸣蛙”一静一动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衬静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，展现盎然生机。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颈联“箨龙”“木笔”运用比喻，生动描绘竹笋破土、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辛夷初放之态，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暗含时光易逝的感慨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尾联直抒胸臆，“叹息”一词道尽诗人晚年老友凋零的孤独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，“谁共午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瓯茶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”更显寂寞之情。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2956</Words>
  <Application>WPS 演示</Application>
  <PresentationFormat>宽屏</PresentationFormat>
  <Paragraphs>151</Paragraphs>
  <Slides>13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3</cp:revision>
  <dcterms:created xsi:type="dcterms:W3CDTF">2025-07-25T04:31:00Z</dcterms:created>
  <dcterms:modified xsi:type="dcterms:W3CDTF">2025-09-04T02:46:42Z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42B0F050A90943B594036BD1D99FC13C_12</vt:lpwstr>
  </property>
  <property fmtid="{D5CDD505-2E9C-101B-9397-08002B2CF9AE}" pid="3" name="KSOProductBuildVer">
    <vt:lpwstr>2052-12.1.0.22529</vt:lpwstr>
  </property>
</Properties>
</file>